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61" r:id="rId4"/>
    <p:sldId id="258" r:id="rId5"/>
    <p:sldId id="260" r:id="rId6"/>
    <p:sldId id="284" r:id="rId7"/>
    <p:sldId id="267" r:id="rId8"/>
    <p:sldId id="285" r:id="rId9"/>
    <p:sldId id="286" r:id="rId10"/>
    <p:sldId id="268" r:id="rId11"/>
    <p:sldId id="270" r:id="rId12"/>
    <p:sldId id="275" r:id="rId13"/>
    <p:sldId id="276" r:id="rId14"/>
    <p:sldId id="277" r:id="rId15"/>
    <p:sldId id="280" r:id="rId16"/>
    <p:sldId id="281" r:id="rId17"/>
    <p:sldId id="287" r:id="rId18"/>
    <p:sldId id="290" r:id="rId19"/>
    <p:sldId id="292" r:id="rId20"/>
    <p:sldId id="283" r:id="rId21"/>
    <p:sldId id="291" r:id="rId2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Playfair Display" pitchFamily="2" charset="77"/>
      <p:regular r:id="rId28"/>
      <p:bold r:id="rId29"/>
      <p:italic r:id="rId30"/>
      <p:boldItalic r:id="rId31"/>
    </p:embeddedFont>
    <p:embeddedFont>
      <p:font typeface="Source Code Pro" panose="020B0509030403020204" pitchFamily="49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ECBD34-43E3-4434-AEA0-8879B370AD7E}">
  <a:tblStyle styleId="{4AECBD34-43E3-4434-AEA0-8879B370A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59bb1fe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59bb1fe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59bb1f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59bb1f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9f2073a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9f2073a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9f2073a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9f2073a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2f426647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2f426647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9f2073a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9f2073a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59bb1fe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59bb1fe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9f2073a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9f2073a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https://lh6.googleusercontent.com/R_b-k12iPFk2ez0pOI1UA0ND5oCfl2-ZNKR7k0ci0lvfjjka79I8aTfxUiGhj-ppggNunhjcp4Y1pvfWJo5W8mKFRTTav6UeDSq0Lp5WmwwmWL2QKYCZCPkFHap9XQRyIu-IECkh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https://lh6.googleusercontent.com/wB9AiojykqCuj8vzWlvUL9mFIZH3iKwdxBn1_wZ_-3yy7ZXA6WizeKvSDtc8rGtB0JB5X7l4-nNVSJoWd6j4ka6EE62mIgXBkFyZtjmKN-LBGe3WylFXjAIfrBPm5UNC7E8hF5o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D3_algorith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Entropy_(information_theory)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dingclub.com/info/download-data.action" TargetMode="External"/><Relationship Id="rId7" Type="http://schemas.openxmlformats.org/officeDocument/2006/relationships/hyperlink" Target="https://www.ripublication.com/ijacst18/ijacstv8n1_0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" TargetMode="External"/><Relationship Id="rId5" Type="http://schemas.openxmlformats.org/officeDocument/2006/relationships/hyperlink" Target="http://weka.sourceforge.net/doc.dev/weka/attributeSelection/GainRatioAttributeEval.html" TargetMode="External"/><Relationship Id="rId4" Type="http://schemas.openxmlformats.org/officeDocument/2006/relationships/hyperlink" Target="https://towardsdatascience.com/introduction-to-naive-bayes-classification-4cffabb1ae5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3051427" y="11700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Loan Repayment Prediction</a:t>
            </a:r>
            <a:endParaRPr dirty="0"/>
          </a:p>
        </p:txBody>
      </p:sp>
      <p:sp>
        <p:nvSpPr>
          <p:cNvPr id="4" name="Google Shape;109;p20">
            <a:extLst>
              <a:ext uri="{FF2B5EF4-FFF2-40B4-BE49-F238E27FC236}">
                <a16:creationId xmlns:a16="http://schemas.microsoft.com/office/drawing/2014/main" id="{C21C58E9-4960-A148-A642-BE55D640C48D}"/>
              </a:ext>
            </a:extLst>
          </p:cNvPr>
          <p:cNvSpPr txBox="1">
            <a:spLocks/>
          </p:cNvSpPr>
          <p:nvPr/>
        </p:nvSpPr>
        <p:spPr>
          <a:xfrm>
            <a:off x="4383741" y="3538923"/>
            <a:ext cx="1852170" cy="50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Santosh </a:t>
            </a:r>
            <a:r>
              <a:rPr lang="en-US" sz="1500" dirty="0" err="1">
                <a:solidFill>
                  <a:schemeClr val="tx1">
                    <a:lumMod val="50000"/>
                  </a:schemeClr>
                </a:solidFill>
              </a:rPr>
              <a:t>Ganti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l"/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Vijay </a:t>
            </a:r>
            <a:r>
              <a:rPr lang="en-US" sz="1500" dirty="0" err="1">
                <a:solidFill>
                  <a:schemeClr val="tx1">
                    <a:lumMod val="50000"/>
                  </a:schemeClr>
                </a:solidFill>
              </a:rPr>
              <a:t>Karigowdara</a:t>
            </a:r>
            <a:endParaRPr lang="en-US" sz="15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52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Cleaning contd.</a:t>
            </a:r>
            <a:endParaRPr sz="1800"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699" y="819850"/>
            <a:ext cx="7935829" cy="3590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-US" sz="1400" dirty="0">
                <a:sym typeface="Verdana"/>
              </a:rPr>
              <a:t>Class Attribute: </a:t>
            </a:r>
            <a:r>
              <a:rPr lang="en-US" sz="1400" dirty="0" err="1">
                <a:sym typeface="Verdana"/>
              </a:rPr>
              <a:t>Loan_status</a:t>
            </a:r>
            <a:endParaRPr lang="en-US" sz="1400" dirty="0">
              <a:sym typeface="Verdana"/>
            </a:endParaRPr>
          </a:p>
          <a:p>
            <a:pPr lvl="1" indent="-301625">
              <a:spcBef>
                <a:spcPts val="0"/>
              </a:spcBef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-US" dirty="0">
                <a:sym typeface="Verdana"/>
              </a:rPr>
              <a:t>After removing irrelevant data, remaining tuples are 13,24,846 tuples.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None/>
            </a:pPr>
            <a:r>
              <a:rPr lang="en-US" sz="1400" dirty="0">
                <a:sym typeface="Verdana"/>
              </a:rPr>
              <a:t>     Before					    After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endParaRPr lang="en-US"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endParaRPr lang="en-IN"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endParaRPr lang="en-IN"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endParaRPr lang="en-IN"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endParaRPr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F7AA5-184E-0A4E-A795-DE5DA27C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78" y="1634576"/>
            <a:ext cx="1486445" cy="2749924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04410F61-4DE7-C94E-9299-BC86CB349F3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19593" y="391350"/>
            <a:ext cx="67968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11" descr="https://lh6.googleusercontent.com/R_b-k12iPFk2ez0pOI1UA0ND5oCfl2-ZNKR7k0ci0lvfjjka79I8aTfxUiGhj-ppggNunhjcp4Y1pvfWJo5W8mKFRTTav6UeDSq0Lp5WmwwmWL2QKYCZCPkFHap9XQRyIu-IECkh">
            <a:extLst>
              <a:ext uri="{FF2B5EF4-FFF2-40B4-BE49-F238E27FC236}">
                <a16:creationId xmlns:a16="http://schemas.microsoft.com/office/drawing/2014/main" id="{8534FA0B-9BD2-DC44-AE9A-83256578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3" y="1634576"/>
            <a:ext cx="4257488" cy="245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161250" y="118675"/>
            <a:ext cx="8520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Transformation 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900" i="1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" marR="38100" lvl="0" indent="0" algn="l" rtl="0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1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1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523151" y="858626"/>
            <a:ext cx="4258235" cy="4004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dirty="0" err="1"/>
              <a:t>Emp_length</a:t>
            </a:r>
            <a:endParaRPr lang="en-US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dirty="0" err="1"/>
              <a:t>Loan_status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n-US" sz="1400" dirty="0"/>
              <a:t>Defaulter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n-US" sz="1400" dirty="0"/>
              <a:t>Not-Defaulter</a:t>
            </a: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dirty="0"/>
              <a:t>Grade</a:t>
            </a:r>
          </a:p>
          <a:p>
            <a:pPr lvl="1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dirty="0"/>
              <a:t>Nominal to Ordinal</a:t>
            </a: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dirty="0"/>
              <a:t>Others</a:t>
            </a:r>
          </a:p>
          <a:p>
            <a:pPr lvl="1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dirty="0"/>
              <a:t> Nominal to Continuous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28695-889A-D54F-86C8-4C4B2C33D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18" y="760868"/>
            <a:ext cx="3279330" cy="3654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sampling</a:t>
            </a:r>
            <a:endParaRPr dirty="0"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1017449"/>
            <a:ext cx="3570017" cy="355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114300" indent="-285750">
              <a:lnSpc>
                <a:spcPct val="100000"/>
              </a:lnSpc>
              <a:buClr>
                <a:srgbClr val="494747"/>
              </a:buClr>
              <a:buSzPts val="1100"/>
            </a:pPr>
            <a:r>
              <a:rPr lang="en-US" sz="1400" dirty="0"/>
              <a:t>Taking subset of the data based on class attribute.</a:t>
            </a:r>
          </a:p>
          <a:p>
            <a:pPr marL="158750" marR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None/>
            </a:pPr>
            <a:endParaRPr dirty="0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D962888E-55A6-CF45-94AE-40DE601404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19" y="1017449"/>
            <a:ext cx="4950581" cy="3690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414492" y="136475"/>
            <a:ext cx="400510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Class Imbalance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33750" y="892175"/>
            <a:ext cx="8550900" cy="41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" marR="38100" lvl="0" indent="0" algn="l" rtl="0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1" dirty="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1" dirty="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4F6801A2-9B78-2248-ACE9-665C39D49D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60" y="970429"/>
            <a:ext cx="5723890" cy="293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01;p34">
            <a:extLst>
              <a:ext uri="{FF2B5EF4-FFF2-40B4-BE49-F238E27FC236}">
                <a16:creationId xmlns:a16="http://schemas.microsoft.com/office/drawing/2014/main" id="{BAF0EEC6-A361-0945-8BC9-BCDD8A25B10C}"/>
              </a:ext>
            </a:extLst>
          </p:cNvPr>
          <p:cNvSpPr txBox="1">
            <a:spLocks/>
          </p:cNvSpPr>
          <p:nvPr/>
        </p:nvSpPr>
        <p:spPr>
          <a:xfrm>
            <a:off x="205466" y="824751"/>
            <a:ext cx="2878394" cy="325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30200" marR="114300" indent="-171450">
              <a:lnSpc>
                <a:spcPct val="100000"/>
              </a:lnSpc>
              <a:buClr>
                <a:srgbClr val="494747"/>
              </a:buClr>
              <a:buSzPts val="1100"/>
            </a:pPr>
            <a:r>
              <a:rPr lang="en-US" sz="1400" dirty="0">
                <a:cs typeface="Arial"/>
                <a:sym typeface="Arial"/>
              </a:rPr>
              <a:t>After sampling, Tuples: 20,000.</a:t>
            </a:r>
          </a:p>
          <a:p>
            <a:pPr marL="330200" marR="114300" indent="-171450">
              <a:lnSpc>
                <a:spcPct val="100000"/>
              </a:lnSpc>
              <a:buClr>
                <a:srgbClr val="494747"/>
              </a:buClr>
              <a:buSzPts val="1100"/>
            </a:pPr>
            <a:r>
              <a:rPr lang="en-US" sz="1400" dirty="0">
                <a:cs typeface="Arial"/>
                <a:sym typeface="Arial"/>
              </a:rPr>
              <a:t>JSL script to convert JMP data to CSV file.</a:t>
            </a:r>
          </a:p>
          <a:p>
            <a:pPr marL="158750" marR="114300" indent="0">
              <a:lnSpc>
                <a:spcPct val="100000"/>
              </a:lnSpc>
              <a:buClr>
                <a:srgbClr val="494747"/>
              </a:buClr>
              <a:buSzPts val="1100"/>
              <a:buFont typeface="Lato"/>
              <a:buNone/>
            </a:pPr>
            <a:endParaRPr lang="en-US" dirty="0"/>
          </a:p>
          <a:p>
            <a:pPr marL="158750" marR="114300" indent="0">
              <a:lnSpc>
                <a:spcPct val="100000"/>
              </a:lnSpc>
              <a:buClr>
                <a:srgbClr val="494747"/>
              </a:buClr>
              <a:buSzPts val="1100"/>
              <a:buFont typeface="Lato"/>
              <a:buNone/>
            </a:pPr>
            <a:endParaRPr lang="en-US" dirty="0"/>
          </a:p>
          <a:p>
            <a:pPr marL="158750" marR="114300" indent="0">
              <a:lnSpc>
                <a:spcPct val="100000"/>
              </a:lnSpc>
              <a:buClr>
                <a:srgbClr val="494747"/>
              </a:buClr>
              <a:buSzPts val="1100"/>
              <a:buFont typeface="Lato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/>
        </p:nvSpPr>
        <p:spPr>
          <a:xfrm>
            <a:off x="200275" y="729675"/>
            <a:ext cx="3439812" cy="279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143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dirty="0">
                <a:solidFill>
                  <a:schemeClr val="dk2"/>
                </a:solidFill>
                <a:latin typeface="Lato"/>
                <a:sym typeface="Source Code Pro"/>
              </a:rPr>
              <a:t>Data Loading into Weka</a:t>
            </a:r>
          </a:p>
          <a:p>
            <a:pPr marL="457200" marR="114300" lvl="3" indent="-304800">
              <a:buSzPts val="1200"/>
              <a:buChar char="●"/>
            </a:pPr>
            <a:r>
              <a:rPr lang="en-IN" dirty="0">
                <a:solidFill>
                  <a:schemeClr val="dk2"/>
                </a:solidFill>
                <a:latin typeface="Lato"/>
                <a:sym typeface="Source Code Pro"/>
              </a:rPr>
              <a:t>Missing data Columns</a:t>
            </a:r>
          </a:p>
          <a:p>
            <a:pPr marL="495300" marR="114300" lvl="5" indent="-342900">
              <a:buSzPts val="1200"/>
              <a:buFont typeface="+mj-lt"/>
              <a:buAutoNum type="alphaLcParenR"/>
            </a:pPr>
            <a:r>
              <a:rPr lang="en-US" i="1" dirty="0">
                <a:solidFill>
                  <a:schemeClr val="dk2"/>
                </a:solidFill>
                <a:latin typeface="Lato"/>
                <a:sym typeface="Lato"/>
              </a:rPr>
              <a:t>acc_open_past_24mnths</a:t>
            </a:r>
          </a:p>
          <a:p>
            <a:pPr marL="495300" marR="114300" lvl="5" indent="-342900">
              <a:buSzPts val="1200"/>
              <a:buFont typeface="+mj-lt"/>
              <a:buAutoNum type="alphaLcParenR"/>
            </a:pPr>
            <a:r>
              <a:rPr lang="en-US" i="1" dirty="0" err="1">
                <a:solidFill>
                  <a:schemeClr val="dk2"/>
                </a:solidFill>
                <a:latin typeface="Lato"/>
                <a:sym typeface="Lato"/>
              </a:rPr>
              <a:t>mo_since_old_rev_tl_op</a:t>
            </a:r>
            <a:endParaRPr lang="en-US" i="1" dirty="0">
              <a:solidFill>
                <a:schemeClr val="dk2"/>
              </a:solidFill>
              <a:latin typeface="Lato"/>
              <a:sym typeface="Lato"/>
            </a:endParaRPr>
          </a:p>
          <a:p>
            <a:pPr marL="495300" marR="114300" lvl="5" indent="-342900">
              <a:buSzPts val="1200"/>
              <a:buFont typeface="+mj-lt"/>
              <a:buAutoNum type="alphaLcParenR"/>
            </a:pPr>
            <a:r>
              <a:rPr lang="en-US" i="1" dirty="0" err="1">
                <a:solidFill>
                  <a:schemeClr val="dk2"/>
                </a:solidFill>
                <a:latin typeface="Lato"/>
                <a:sym typeface="Lato"/>
              </a:rPr>
              <a:t>avg_cur_bal</a:t>
            </a:r>
            <a:endParaRPr lang="en-IN" i="1" dirty="0">
              <a:solidFill>
                <a:schemeClr val="dk2"/>
              </a:solidFill>
              <a:latin typeface="Lato"/>
              <a:sym typeface="Source Code Pro"/>
            </a:endParaRPr>
          </a:p>
          <a:p>
            <a:pPr marL="457200" marR="114300" lvl="3" indent="-304800">
              <a:buSzPts val="1200"/>
              <a:buChar char="●"/>
            </a:pPr>
            <a:endParaRPr lang="en-IN" sz="1800" dirty="0">
              <a:solidFill>
                <a:schemeClr val="dk2"/>
              </a:solidFill>
              <a:latin typeface="Lato"/>
              <a:sym typeface="Source Code Pro"/>
            </a:endParaRPr>
          </a:p>
          <a:p>
            <a:pPr marL="152400" marR="114300" lvl="3">
              <a:buSzPts val="1200"/>
            </a:pPr>
            <a:r>
              <a:rPr lang="en-US" sz="1800" dirty="0">
                <a:solidFill>
                  <a:schemeClr val="dk2"/>
                </a:solidFill>
                <a:latin typeface="Lato"/>
                <a:sym typeface="Lato"/>
              </a:rPr>
              <a:t>	</a:t>
            </a:r>
            <a:endParaRPr lang="en-IN" sz="1600" dirty="0">
              <a:solidFill>
                <a:schemeClr val="dk2"/>
              </a:solidFill>
              <a:latin typeface="Lato"/>
              <a:sym typeface="Source Code Pro"/>
            </a:endParaRPr>
          </a:p>
          <a:p>
            <a:pPr marL="914400" marR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9474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114300" lvl="0" indent="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1303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Handling Missing Data</a:t>
            </a:r>
            <a:endParaRPr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44D8AA5-5D1F-BA44-8A7A-7550BD62EB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70535" y="-626101"/>
            <a:ext cx="7194689" cy="56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2" descr="https://lh6.googleusercontent.com/wB9AiojykqCuj8vzWlvUL9mFIZH3iKwdxBn1_wZ_-3yy7ZXA6WizeKvSDtc8rGtB0JB5X7l4-nNVSJoWd6j4ka6EE62mIgXBkFyZtjmKN-LBGe3WylFXjAIfrBPm5UNC7E8hF5oE">
            <a:extLst>
              <a:ext uri="{FF2B5EF4-FFF2-40B4-BE49-F238E27FC236}">
                <a16:creationId xmlns:a16="http://schemas.microsoft.com/office/drawing/2014/main" id="{229CC316-7F52-F048-B3CC-9D79D0F2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43" y="729675"/>
            <a:ext cx="5030038" cy="37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275842" y="10109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Attribute Selection</a:t>
            </a:r>
            <a:endParaRPr dirty="0"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114476" y="727195"/>
            <a:ext cx="8520600" cy="4239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200" dirty="0">
                <a:highlight>
                  <a:srgbClr val="FFFFFF"/>
                </a:highlight>
              </a:rPr>
              <a:t>Correlation Attribute</a:t>
            </a:r>
          </a:p>
          <a:p>
            <a:pPr lvl="1"/>
            <a:r>
              <a:rPr lang="en-IN" sz="1000" dirty="0">
                <a:highlight>
                  <a:srgbClr val="FFFFFF"/>
                </a:highlight>
              </a:rPr>
              <a:t>This algorithm computes the correlation between all features and the output class and selects the best feature subset.</a:t>
            </a:r>
          </a:p>
          <a:p>
            <a:r>
              <a:rPr lang="en-IN" sz="1200" dirty="0">
                <a:highlight>
                  <a:srgbClr val="FFFFFF"/>
                </a:highlight>
              </a:rPr>
              <a:t>Gain Ratio Attribute</a:t>
            </a:r>
          </a:p>
          <a:p>
            <a:pPr lvl="1"/>
            <a:r>
              <a:rPr lang="en-IN" sz="1000" dirty="0">
                <a:highlight>
                  <a:srgbClr val="FFFFFF"/>
                </a:highlight>
              </a:rPr>
              <a:t>It evaluates the worth of an attribute by measuring the gain ratio with respect to the class.</a:t>
            </a:r>
          </a:p>
          <a:p>
            <a:r>
              <a:rPr lang="en-IN" sz="1200" dirty="0" err="1">
                <a:highlight>
                  <a:srgbClr val="FFFFFF"/>
                </a:highlight>
              </a:rPr>
              <a:t>ReliefF</a:t>
            </a:r>
            <a:r>
              <a:rPr lang="en-IN" sz="1200" dirty="0">
                <a:highlight>
                  <a:srgbClr val="FFFFFF"/>
                </a:highlight>
              </a:rPr>
              <a:t> Attribute</a:t>
            </a:r>
          </a:p>
          <a:p>
            <a:pPr lvl="1"/>
            <a:r>
              <a:rPr lang="en-IN" sz="1000" dirty="0">
                <a:highlight>
                  <a:srgbClr val="FFFFFF"/>
                </a:highlight>
              </a:rPr>
              <a:t>It is based on the identification of feature value difference between nearest neighbour instance pairs.</a:t>
            </a:r>
          </a:p>
          <a:p>
            <a:r>
              <a:rPr lang="en-IN" sz="1200" dirty="0" err="1">
                <a:highlight>
                  <a:srgbClr val="FFFFFF"/>
                </a:highlight>
              </a:rPr>
              <a:t>OneR</a:t>
            </a:r>
            <a:r>
              <a:rPr lang="en-IN" sz="1200" dirty="0">
                <a:highlight>
                  <a:srgbClr val="FFFFFF"/>
                </a:highlight>
              </a:rPr>
              <a:t> Attribute</a:t>
            </a:r>
          </a:p>
          <a:p>
            <a:pPr lvl="1"/>
            <a:r>
              <a:rPr lang="en-IN" sz="1000" dirty="0">
                <a:highlight>
                  <a:srgbClr val="FFFFFF"/>
                </a:highlight>
              </a:rPr>
              <a:t>It is a classification algorithm that generates one rule for each predictor in the data, then selects the rule with the smallest total error as its "one rule”.</a:t>
            </a:r>
          </a:p>
          <a:p>
            <a:r>
              <a:rPr lang="en-IN" sz="1200" dirty="0">
                <a:highlight>
                  <a:srgbClr val="FFFFFF"/>
                </a:highlight>
              </a:rPr>
              <a:t>Symmetric Uncertainty Attribute</a:t>
            </a:r>
          </a:p>
          <a:p>
            <a:pPr lvl="1"/>
            <a:r>
              <a:rPr lang="en-IN" sz="1000" dirty="0">
                <a:highlight>
                  <a:srgbClr val="FFFFFF"/>
                </a:highlight>
              </a:rPr>
              <a:t>This algorithm overcomes the bias of information gain towards the features with the more values by normalizing its value to the range[0,1]</a:t>
            </a:r>
          </a:p>
          <a:p>
            <a:r>
              <a:rPr lang="en-IN" sz="1200" dirty="0" err="1">
                <a:highlight>
                  <a:srgbClr val="FFFFFF"/>
                </a:highlight>
              </a:rPr>
              <a:t>Infogain</a:t>
            </a:r>
            <a:endParaRPr lang="en-IN" sz="1200" dirty="0">
              <a:highlight>
                <a:srgbClr val="FFFFFF"/>
              </a:highlight>
            </a:endParaRPr>
          </a:p>
          <a:p>
            <a:pPr lvl="1"/>
            <a:r>
              <a:rPr lang="en-IN" sz="1000" dirty="0">
                <a:highlight>
                  <a:srgbClr val="FFFFFF"/>
                </a:highlight>
              </a:rPr>
              <a:t>Attributes that contribute more information will have a higher information gain value and can be selected, whereas those that do not add much information will have a lower score and can be removed.</a:t>
            </a:r>
            <a:r>
              <a:rPr lang="en-IN" sz="1100" dirty="0">
                <a:highlight>
                  <a:srgbClr val="FFFFFF"/>
                </a:highlight>
              </a:rPr>
              <a:t>	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311700" y="2446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Algorithms</a:t>
            </a:r>
            <a:endParaRPr dirty="0"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311700" y="940675"/>
            <a:ext cx="85206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Naïve Bayes Algorithm</a:t>
            </a:r>
          </a:p>
          <a:p>
            <a:pPr lvl="1"/>
            <a:r>
              <a:rPr lang="en-IN" sz="1200" dirty="0"/>
              <a:t>Naive Bayes classifiers assume that the value of a particular feature is independent of the value of any other feature, given the class variable</a:t>
            </a:r>
          </a:p>
          <a:p>
            <a:r>
              <a:rPr lang="en-US" sz="1400" dirty="0"/>
              <a:t>Random Forest</a:t>
            </a:r>
          </a:p>
          <a:p>
            <a:pPr lvl="1"/>
            <a:r>
              <a:rPr lang="en-IN" sz="1200" dirty="0"/>
              <a:t>Random forests are a way of averaging multiple deep decision trees, trained on different parts of the same training set, with the goal of reducing the variance</a:t>
            </a:r>
          </a:p>
          <a:p>
            <a:r>
              <a:rPr lang="en-US" sz="1400" dirty="0"/>
              <a:t>Simple Logistic</a:t>
            </a:r>
          </a:p>
          <a:p>
            <a:pPr lvl="1"/>
            <a:r>
              <a:rPr lang="en-IN" sz="1200" dirty="0"/>
              <a:t>Logistic regression is an important machine learning algorithm. The logistic function is a sigmoid function, which takes any real input  and outputs a value between zero and one;</a:t>
            </a:r>
            <a:endParaRPr lang="en-US" sz="1000" dirty="0"/>
          </a:p>
          <a:p>
            <a:r>
              <a:rPr lang="en-US" sz="1400" dirty="0"/>
              <a:t>J-48</a:t>
            </a:r>
          </a:p>
          <a:p>
            <a:pPr lvl="1"/>
            <a:r>
              <a:rPr lang="en-IN" sz="1200" dirty="0"/>
              <a:t>C4.5 builds decision trees from a set of training data in the same way as </a:t>
            </a:r>
            <a:r>
              <a:rPr lang="en-IN" sz="1200" u="sng" dirty="0">
                <a:hlinkClick r:id="rId3" tooltip="ID3 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ID3</a:t>
            </a:r>
            <a:r>
              <a:rPr lang="en-IN" sz="1200" dirty="0"/>
              <a:t>, using the concept of </a:t>
            </a:r>
            <a:r>
              <a:rPr lang="en-IN" sz="1200" dirty="0">
                <a:hlinkClick r:id="rId4" tooltip="Entropy (information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entropy</a:t>
            </a:r>
            <a:endParaRPr lang="en-US" sz="1200" dirty="0"/>
          </a:p>
          <a:p>
            <a:pPr lvl="1"/>
            <a:endParaRPr lang="en-US" sz="1000" dirty="0"/>
          </a:p>
          <a:p>
            <a:pPr lvl="1">
              <a:buFont typeface="Arial" panose="020B0604020202020204" pitchFamily="34" charset="0"/>
              <a:buChar char="•"/>
            </a:pPr>
            <a:endParaRPr lang="en-IN" sz="1000" dirty="0"/>
          </a:p>
          <a:p>
            <a:endParaRPr lang="en-IN" sz="1200" dirty="0"/>
          </a:p>
          <a:p>
            <a:endParaRPr lang="en-IN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421-5BD7-4445-9408-70CBB546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20" y="95515"/>
            <a:ext cx="8520600" cy="626100"/>
          </a:xfrm>
        </p:spPr>
        <p:txBody>
          <a:bodyPr/>
          <a:lstStyle/>
          <a:p>
            <a:r>
              <a:rPr lang="en-US" dirty="0"/>
              <a:t>Performance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3695F-4196-4945-BFD3-58E8DB97B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F3F8C1-1F30-8940-A5CD-0BACE650D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01634"/>
              </p:ext>
            </p:extLst>
          </p:nvPr>
        </p:nvGraphicFramePr>
        <p:xfrm>
          <a:off x="311700" y="721615"/>
          <a:ext cx="8733686" cy="39624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075061">
                  <a:extLst>
                    <a:ext uri="{9D8B030D-6E8A-4147-A177-3AD203B41FA5}">
                      <a16:colId xmlns:a16="http://schemas.microsoft.com/office/drawing/2014/main" val="3066722299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130035231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1068749851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3959367814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4138122128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4090736404"/>
                    </a:ext>
                  </a:extLst>
                </a:gridCol>
              </a:tblGrid>
              <a:tr h="27951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27928"/>
                  </a:ext>
                </a:extLst>
              </a:tr>
              <a:tr h="279510">
                <a:tc rowSpan="4"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82.465%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0.375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796915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84.95%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0.849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185753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85.615%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0.861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0.856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409802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84.385%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0.698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0.917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56397"/>
                  </a:ext>
                </a:extLst>
              </a:tr>
              <a:tr h="279510">
                <a:tc rowSpan="4">
                  <a:txBody>
                    <a:bodyPr/>
                    <a:lstStyle/>
                    <a:p>
                      <a:r>
                        <a:rPr lang="en-US" dirty="0"/>
                        <a:t>Gain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82.385%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0.821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0.3779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510619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85.035%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0.855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0.850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0.899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094291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85.6%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0.861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0.855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80555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84.52%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014595"/>
                  </a:ext>
                </a:extLst>
              </a:tr>
              <a:tr h="279510">
                <a:tc rowSpan="4">
                  <a:txBody>
                    <a:bodyPr/>
                    <a:lstStyle/>
                    <a:p>
                      <a:r>
                        <a:rPr lang="en-US" dirty="0" err="1"/>
                        <a:t>InfoGain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82.66%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0.3728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50960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84.83%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0.891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530448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85.695%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0.856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5004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84.53%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4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42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421-5BD7-4445-9408-70CBB546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20" y="95515"/>
            <a:ext cx="8520600" cy="626100"/>
          </a:xfrm>
        </p:spPr>
        <p:txBody>
          <a:bodyPr/>
          <a:lstStyle/>
          <a:p>
            <a:r>
              <a:rPr lang="en-US" dirty="0"/>
              <a:t>Performance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3695F-4196-4945-BFD3-58E8DB97B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F3F8C1-1F30-8940-A5CD-0BACE650D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357207"/>
              </p:ext>
            </p:extLst>
          </p:nvPr>
        </p:nvGraphicFramePr>
        <p:xfrm>
          <a:off x="311700" y="721615"/>
          <a:ext cx="8733686" cy="39624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075061">
                  <a:extLst>
                    <a:ext uri="{9D8B030D-6E8A-4147-A177-3AD203B41FA5}">
                      <a16:colId xmlns:a16="http://schemas.microsoft.com/office/drawing/2014/main" val="3066722299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130035231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1068749851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3959367814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4138122128"/>
                    </a:ext>
                  </a:extLst>
                </a:gridCol>
                <a:gridCol w="1531725">
                  <a:extLst>
                    <a:ext uri="{9D8B030D-6E8A-4147-A177-3AD203B41FA5}">
                      <a16:colId xmlns:a16="http://schemas.microsoft.com/office/drawing/2014/main" val="4090736404"/>
                    </a:ext>
                  </a:extLst>
                </a:gridCol>
              </a:tblGrid>
              <a:tr h="27951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27928"/>
                  </a:ext>
                </a:extLst>
              </a:tr>
              <a:tr h="279510">
                <a:tc rowSpan="4">
                  <a:txBody>
                    <a:bodyPr/>
                    <a:lstStyle/>
                    <a:p>
                      <a:r>
                        <a:rPr lang="en-US" dirty="0" err="1"/>
                        <a:t>ReliefF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83.555%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0.869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0.832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0.3568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796915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86.385%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0.871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0.863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0.911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185753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86.315%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0.868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0.863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0.935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409802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85.62%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0.866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0.855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56397"/>
                  </a:ext>
                </a:extLst>
              </a:tr>
              <a:tr h="279510">
                <a:tc rowSpan="4">
                  <a:txBody>
                    <a:bodyPr/>
                    <a:lstStyle/>
                    <a:p>
                      <a:r>
                        <a:rPr lang="en-US" dirty="0"/>
                        <a:t>One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83.685%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0.834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0.3532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510619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84.715%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0.851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0.847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094291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85.705%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0.857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80555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84.7%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0.856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0.846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014595"/>
                  </a:ext>
                </a:extLst>
              </a:tr>
              <a:tr h="279510">
                <a:tc rowSpan="4">
                  <a:txBody>
                    <a:bodyPr/>
                    <a:lstStyle/>
                    <a:p>
                      <a:r>
                        <a:rPr lang="en-US" dirty="0"/>
                        <a:t>Symmetric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82.52%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0.849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0.822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0.3757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50960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84.98%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0.849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530448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85.63%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0.861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0.856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5004"/>
                  </a:ext>
                </a:extLst>
              </a:tr>
              <a:tr h="2795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84.53%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0.853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0.844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0.918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4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10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267E-E7B2-E74E-83DC-B010B9BE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9AEAD-6D39-F642-B6D3-ECFF1EB0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J-48 classifier with </a:t>
            </a:r>
            <a:r>
              <a:rPr lang="en-US" sz="1400" dirty="0" err="1"/>
              <a:t>ReliefF</a:t>
            </a:r>
            <a:r>
              <a:rPr lang="en-US" sz="1400" dirty="0"/>
              <a:t> attribute classifier gives us the best accuracy.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As we can’t only use Accuracy as the only precision to measure our best model, other measures like F-measure and ROC are considered.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Using ROC as an important feature, we found that Random Forest with </a:t>
            </a:r>
            <a:r>
              <a:rPr lang="en-US" sz="1400" dirty="0" err="1"/>
              <a:t>ReliefF</a:t>
            </a:r>
            <a:r>
              <a:rPr lang="en-US" sz="1400" dirty="0"/>
              <a:t> attribute evaluation algorithm gives the best model.    </a:t>
            </a:r>
            <a:endParaRPr lang="en-IN" sz="1400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7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4572000" y="103550"/>
            <a:ext cx="4080000" cy="48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u="sng" dirty="0">
                <a:solidFill>
                  <a:schemeClr val="hlink"/>
                </a:solidFill>
              </a:rPr>
              <a:t>Goal</a:t>
            </a:r>
            <a:endParaRPr lang="en" sz="1200" u="sng" dirty="0">
              <a:solidFill>
                <a:schemeClr val="hlink"/>
              </a:solidFill>
              <a:hlinkClick r:id="rId3" action="ppaction://hlinksldjum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u="sng" dirty="0">
              <a:solidFill>
                <a:schemeClr val="hlink"/>
              </a:solidFill>
              <a:hlinkClick r:id="rId3" action="ppaction://hlinksldjum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linkClick r:id="rId3" action="ppaction://hlinksldjump"/>
              </a:rPr>
              <a:t>Introduction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</a:rPr>
              <a:t>Dataset Description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</a:rPr>
              <a:t>Data Analysis</a:t>
            </a:r>
            <a:endParaRPr lang="en-IN" sz="12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accent5"/>
                </a:solidFill>
              </a:rPr>
              <a:t>Data Cleaning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</a:rPr>
              <a:t>Feature Transformation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</a:rPr>
              <a:t>Data Sampling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accent5"/>
                </a:solidFill>
              </a:rPr>
              <a:t>Attribute Selection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</a:rPr>
              <a:t>Classification Algorithms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u="sng" dirty="0">
                <a:solidFill>
                  <a:schemeClr val="hlink"/>
                </a:solidFill>
              </a:rPr>
              <a:t>Conclusion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" action="ppaction://noaction"/>
              </a:rPr>
              <a:t>References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686300" y="208425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References</a:t>
            </a:r>
            <a:endParaRPr sz="3000" b="0" dirty="0"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729449" y="882528"/>
            <a:ext cx="8038033" cy="4128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400" u="sng" dirty="0">
                <a:hlinkClick r:id="rId3"/>
              </a:rPr>
              <a:t>https://www.lendingclub.com/info/download-data.action</a:t>
            </a:r>
            <a:r>
              <a:rPr lang="en-IN" sz="1400" u="sng" dirty="0"/>
              <a:t>  </a:t>
            </a:r>
            <a:br>
              <a:rPr lang="en-IN" sz="1400" u="sng" dirty="0"/>
            </a:br>
            <a:br>
              <a:rPr lang="en-IN" sz="1400" u="sng" dirty="0"/>
            </a:br>
            <a:r>
              <a:rPr lang="en-IN" sz="1400" u="sng" dirty="0">
                <a:hlinkClick r:id="rId4"/>
              </a:rPr>
              <a:t>https://towardsdatascience.com/introduction-to-naive-bayes-classification-4cffabb1ae54</a:t>
            </a:r>
            <a:br>
              <a:rPr lang="en-IN" sz="1400" u="sng" dirty="0"/>
            </a:br>
            <a:br>
              <a:rPr lang="en-IN" sz="1400" u="sng" dirty="0"/>
            </a:br>
            <a:r>
              <a:rPr lang="en-IN" sz="1400" u="sng" dirty="0">
                <a:hlinkClick r:id="rId5"/>
              </a:rPr>
              <a:t>http://weka.sourceforge.net/doc.dev/weka/attributeSelection/GainRatioAttributeEval.html</a:t>
            </a:r>
            <a:r>
              <a:rPr lang="en-IN" sz="1400" u="sng" dirty="0"/>
              <a:t> </a:t>
            </a:r>
            <a:br>
              <a:rPr lang="en-IN" sz="1400" u="sng" dirty="0"/>
            </a:br>
            <a:br>
              <a:rPr lang="en-IN" sz="1400" u="sng" dirty="0"/>
            </a:br>
            <a:r>
              <a:rPr lang="en-IN" sz="1400" u="sng" dirty="0">
                <a:hlinkClick r:id="rId6"/>
              </a:rPr>
              <a:t>https://en.wikipedia.org/wiki</a:t>
            </a:r>
            <a:r>
              <a:rPr lang="en-IN" sz="1400" dirty="0"/>
              <a:t> 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>
                <a:hlinkClick r:id="rId7"/>
              </a:rPr>
              <a:t>https://www.ripublication.com/ijacst18/ijacstv8n1_01.pdf</a:t>
            </a:r>
            <a:br>
              <a:rPr lang="en-IN" sz="1400" dirty="0"/>
            </a:br>
            <a:br>
              <a:rPr lang="en-IN" sz="1400" dirty="0"/>
            </a:br>
            <a:br>
              <a:rPr lang="en-IN" sz="1400" dirty="0"/>
            </a:br>
            <a:br>
              <a:rPr lang="en-IN" sz="1400" dirty="0"/>
            </a:br>
            <a:br>
              <a:rPr lang="en-IN" sz="1400" dirty="0"/>
            </a:br>
            <a:br>
              <a:rPr lang="en-US" sz="1000" u="sng" dirty="0"/>
            </a:br>
            <a:br>
              <a:rPr lang="en-IN" sz="1000" dirty="0"/>
            </a:br>
            <a:endParaRPr sz="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 </a:t>
            </a:r>
            <a:endParaRPr sz="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A9AF-2127-8744-9413-34C8195E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526350"/>
            <a:ext cx="8492385" cy="40908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572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132350" y="71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9BAD-365B-DA41-85A0-10355CE0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665" y="910428"/>
            <a:ext cx="8520600" cy="3416400"/>
          </a:xfrm>
        </p:spPr>
        <p:txBody>
          <a:bodyPr/>
          <a:lstStyle/>
          <a:p>
            <a:r>
              <a:rPr lang="en-IN" dirty="0"/>
              <a:t>Lend loan or not.</a:t>
            </a:r>
          </a:p>
          <a:p>
            <a:pPr lvl="1"/>
            <a:r>
              <a:rPr lang="en-IN" dirty="0"/>
              <a:t>How risky is the borrower?</a:t>
            </a:r>
          </a:p>
          <a:p>
            <a:pPr lvl="1"/>
            <a:r>
              <a:rPr lang="en-IN" dirty="0"/>
              <a:t>Determine the Interest rate.</a:t>
            </a:r>
          </a:p>
          <a:p>
            <a:pPr lvl="2">
              <a:buFont typeface="Wingdings" pitchFamily="2" charset="2"/>
              <a:buChar char="q"/>
            </a:pPr>
            <a:r>
              <a:rPr lang="en-IN" dirty="0"/>
              <a:t>The riskier the borrower, the higher the interest rate.</a:t>
            </a:r>
          </a:p>
          <a:p>
            <a:pPr lvl="1"/>
            <a:r>
              <a:rPr lang="en-IN" dirty="0"/>
              <a:t>Profit for Investors.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49275" y="1000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801000"/>
            <a:ext cx="8520600" cy="4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600" dirty="0">
                <a:solidFill>
                  <a:srgbClr val="42494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Loan data is obtained from Lending Club USA</a:t>
            </a:r>
          </a:p>
          <a:p>
            <a:pPr lvl="1" indent="-304800">
              <a:lnSpc>
                <a:spcPct val="200000"/>
              </a:lnSpc>
              <a:spcBef>
                <a:spcPts val="0"/>
              </a:spcBef>
              <a:buClr>
                <a:srgbClr val="494747"/>
              </a:buClr>
              <a:buSzPts val="1200"/>
              <a:buFont typeface="Arial"/>
              <a:buChar char="●"/>
            </a:pPr>
            <a:r>
              <a:rPr lang="en-US" dirty="0"/>
              <a:t>Operates an online lending platform that enables borrowers to obtain a loan.</a:t>
            </a:r>
          </a:p>
          <a:p>
            <a:pPr lvl="1" indent="-304800">
              <a:lnSpc>
                <a:spcPct val="200000"/>
              </a:lnSpc>
              <a:spcBef>
                <a:spcPts val="0"/>
              </a:spcBef>
              <a:buClr>
                <a:srgbClr val="494747"/>
              </a:buClr>
              <a:buSzPts val="1200"/>
              <a:buFont typeface="Arial"/>
              <a:buChar char="●"/>
            </a:pPr>
            <a:r>
              <a:rPr lang="en-US" dirty="0"/>
              <a:t>Lending Club is the world's largest peer-to-peer lending platform.</a:t>
            </a:r>
            <a:endParaRPr lang="en" dirty="0">
              <a:sym typeface="Arial"/>
            </a:endParaRPr>
          </a:p>
          <a:p>
            <a:pPr lvl="1" indent="-304800">
              <a:lnSpc>
                <a:spcPct val="200000"/>
              </a:lnSpc>
              <a:spcBef>
                <a:spcPts val="0"/>
              </a:spcBef>
              <a:buClr>
                <a:srgbClr val="494747"/>
              </a:buClr>
              <a:buSzPts val="1200"/>
              <a:buFont typeface="Arial"/>
              <a:buChar char="●"/>
            </a:pPr>
            <a:r>
              <a:rPr lang="en-US" dirty="0"/>
              <a:t>Lending Club enables borrowers to create unsecured personal loans between $1,000 and $40,000.</a:t>
            </a:r>
          </a:p>
          <a:p>
            <a:pPr lvl="1" indent="-304800">
              <a:lnSpc>
                <a:spcPct val="200000"/>
              </a:lnSpc>
              <a:spcBef>
                <a:spcPts val="0"/>
              </a:spcBef>
              <a:buClr>
                <a:srgbClr val="494747"/>
              </a:buClr>
              <a:buSzPts val="1200"/>
              <a:buFont typeface="Arial"/>
              <a:buChar char="●"/>
            </a:pPr>
            <a:r>
              <a:rPr lang="en-US" dirty="0"/>
              <a:t>Loan data from year 2007 to 2018</a:t>
            </a:r>
            <a:r>
              <a:rPr lang="en-IN" dirty="0"/>
              <a:t> .</a:t>
            </a:r>
          </a:p>
          <a:p>
            <a:pPr lvl="1" indent="-304800">
              <a:lnSpc>
                <a:spcPct val="200000"/>
              </a:lnSpc>
              <a:spcBef>
                <a:spcPts val="0"/>
              </a:spcBef>
              <a:buClr>
                <a:srgbClr val="494747"/>
              </a:buClr>
              <a:buSzPts val="1200"/>
              <a:buFont typeface="Arial"/>
              <a:buChar char="●"/>
            </a:pPr>
            <a:r>
              <a:rPr lang="en-IN" dirty="0">
                <a:sym typeface="Arial"/>
              </a:rPr>
              <a:t>Data is loaded into JMP Pro.</a:t>
            </a:r>
            <a:endParaRPr dirty="0">
              <a:sym typeface="Arial"/>
            </a:endParaRPr>
          </a:p>
          <a:p>
            <a:pPr marL="50800" marR="50800" lvl="0" indent="0" algn="l" rtl="0">
              <a:lnSpc>
                <a:spcPct val="10909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00" dirty="0">
              <a:solidFill>
                <a:srgbClr val="313131"/>
              </a:solidFill>
              <a:highlight>
                <a:srgbClr val="EEEEEE"/>
              </a:highlight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50800" marR="50800" lvl="0" indent="0" algn="l" rtl="0">
              <a:lnSpc>
                <a:spcPct val="109090"/>
              </a:lnSpc>
              <a:spcBef>
                <a:spcPts val="1100"/>
              </a:spcBef>
              <a:spcAft>
                <a:spcPts val="800"/>
              </a:spcAft>
              <a:buNone/>
            </a:pPr>
            <a:br>
              <a:rPr lang="en" sz="1000" dirty="0">
                <a:solidFill>
                  <a:srgbClr val="313131"/>
                </a:solidFill>
                <a:highlight>
                  <a:srgbClr val="EEEEE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</a:br>
            <a:r>
              <a:rPr lang="en" sz="1000" dirty="0">
                <a:solidFill>
                  <a:srgbClr val="313131"/>
                </a:solidFill>
                <a:highlight>
                  <a:srgbClr val="EEEEE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  </a:t>
            </a:r>
            <a:endParaRPr sz="1200" dirty="0">
              <a:solidFill>
                <a:srgbClr val="494747"/>
              </a:solidFill>
              <a:highlight>
                <a:srgbClr val="FFFFFF"/>
              </a:highlight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90374" y="136475"/>
            <a:ext cx="532291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Dataset Description</a:t>
            </a:r>
            <a:endParaRPr sz="3200"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33750" y="892175"/>
            <a:ext cx="3888626" cy="137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1" dirty="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1" dirty="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" name="Google Shape;91;p17">
            <a:extLst>
              <a:ext uri="{FF2B5EF4-FFF2-40B4-BE49-F238E27FC236}">
                <a16:creationId xmlns:a16="http://schemas.microsoft.com/office/drawing/2014/main" id="{1F424D2E-AE99-704F-8BD9-9B3D97CEA15F}"/>
              </a:ext>
            </a:extLst>
          </p:cNvPr>
          <p:cNvSpPr txBox="1">
            <a:spLocks/>
          </p:cNvSpPr>
          <p:nvPr/>
        </p:nvSpPr>
        <p:spPr>
          <a:xfrm>
            <a:off x="677188" y="892175"/>
            <a:ext cx="8206836" cy="411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200000"/>
              </a:lnSpc>
              <a:buClr>
                <a:srgbClr val="494747"/>
              </a:buClr>
              <a:buFont typeface="Arial"/>
              <a:buChar char="●"/>
            </a:pPr>
            <a:r>
              <a:rPr lang="en-US" sz="1400" dirty="0"/>
              <a:t>145 columns and 2,260,705 rows</a:t>
            </a:r>
            <a:r>
              <a:rPr lang="en-US" dirty="0"/>
              <a:t>.</a:t>
            </a:r>
          </a:p>
          <a:p>
            <a:pPr marL="609600" lvl="1" indent="0">
              <a:lnSpc>
                <a:spcPct val="200000"/>
              </a:lnSpc>
              <a:buClr>
                <a:srgbClr val="494747"/>
              </a:buClr>
              <a:buNone/>
            </a:pPr>
            <a:endParaRPr lang="en-IN" dirty="0">
              <a:solidFill>
                <a:srgbClr val="42494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50800" marR="50800" indent="0">
              <a:lnSpc>
                <a:spcPct val="109090"/>
              </a:lnSpc>
              <a:spcBef>
                <a:spcPts val="1100"/>
              </a:spcBef>
              <a:buFont typeface="Lato"/>
              <a:buNone/>
            </a:pPr>
            <a:endParaRPr lang="en-IN" sz="1000" dirty="0">
              <a:solidFill>
                <a:srgbClr val="313131"/>
              </a:solidFill>
              <a:highlight>
                <a:srgbClr val="EEEEEE"/>
              </a:highlight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50800" marR="50800" indent="0">
              <a:lnSpc>
                <a:spcPct val="109090"/>
              </a:lnSpc>
              <a:spcBef>
                <a:spcPts val="1100"/>
              </a:spcBef>
              <a:spcAft>
                <a:spcPts val="800"/>
              </a:spcAft>
              <a:buFont typeface="Lato"/>
              <a:buNone/>
            </a:pPr>
            <a:br>
              <a:rPr lang="en-IN" sz="1000" dirty="0">
                <a:solidFill>
                  <a:srgbClr val="313131"/>
                </a:solidFill>
                <a:highlight>
                  <a:srgbClr val="EEEEE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</a:br>
            <a:r>
              <a:rPr lang="en-IN" sz="1000" dirty="0">
                <a:solidFill>
                  <a:srgbClr val="313131"/>
                </a:solidFill>
                <a:highlight>
                  <a:srgbClr val="EEEEE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  </a:t>
            </a:r>
            <a:endParaRPr lang="en-IN" dirty="0">
              <a:solidFill>
                <a:srgbClr val="494747"/>
              </a:solidFill>
              <a:highlight>
                <a:srgbClr val="FFFFFF"/>
              </a:highlight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052" name="Picture 4" descr="https://lh6.googleusercontent.com/b2ucdZki0C6WsSLB-CEimVhP3JJGBF-gYdbwZ9h9Ljkrz6Lz6u9NFiy6ppOeJ8GFCuZHW0cibAeqXELH3u0VG2CUiGxL8sER8SIO0KitAoE9aRin1OEoXQiUkLkSnvuc1hzIK2dx">
            <a:extLst>
              <a:ext uri="{FF2B5EF4-FFF2-40B4-BE49-F238E27FC236}">
                <a16:creationId xmlns:a16="http://schemas.microsoft.com/office/drawing/2014/main" id="{3983FE33-F7F9-2547-B4FD-1EC57987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46" y="1455500"/>
            <a:ext cx="5979459" cy="345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C397-A00F-0C46-BD08-7ED3213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Attribute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D67DE-09EA-BE4F-A73E-D3698815B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91378"/>
            <a:ext cx="2969382" cy="3108904"/>
          </a:xfrm>
        </p:spPr>
        <p:txBody>
          <a:bodyPr/>
          <a:lstStyle/>
          <a:p>
            <a:r>
              <a:rPr lang="en-US" sz="1400" dirty="0" err="1"/>
              <a:t>Loan_status</a:t>
            </a:r>
            <a:endParaRPr lang="en-US" sz="1400" dirty="0"/>
          </a:p>
          <a:p>
            <a:pPr lvl="1"/>
            <a:r>
              <a:rPr lang="en-US" sz="1400" dirty="0"/>
              <a:t>Defaulter</a:t>
            </a:r>
          </a:p>
          <a:p>
            <a:pPr lvl="1"/>
            <a:r>
              <a:rPr lang="en-US" sz="1400" dirty="0"/>
              <a:t>Not-Defaulter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33A4A-A076-FF43-9C20-318C6A4E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95" y="387724"/>
            <a:ext cx="3446821" cy="44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6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200275" y="729675"/>
            <a:ext cx="8601300" cy="4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200" dirty="0">
              <a:solidFill>
                <a:srgbClr val="31303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br>
              <a:rPr lang="en" sz="1800" dirty="0"/>
            </a:b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4A2404-3A45-DC4B-9560-23C27D0D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0" y="1140777"/>
            <a:ext cx="1255059" cy="3754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D6001F-EACE-6741-85EA-AC36B535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10" y="1167097"/>
            <a:ext cx="1152848" cy="3754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24C23-FF87-EC4C-B6A9-47F78EB28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254" y="1140777"/>
            <a:ext cx="1275892" cy="375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6E1B6-29AD-0641-85A8-A87E56860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46" y="1140777"/>
            <a:ext cx="1347631" cy="3754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4CC09-4B2C-6D4E-881E-A33F4C341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623" y="1140777"/>
            <a:ext cx="1686899" cy="3754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6F5980-BC2E-2741-B087-3BD6383CF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7522" y="1167097"/>
            <a:ext cx="1478958" cy="295481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1A66A7-71C8-AE4E-B2ED-B589D6B4C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70" y="624395"/>
            <a:ext cx="5536441" cy="437422"/>
          </a:xfrm>
        </p:spPr>
        <p:txBody>
          <a:bodyPr/>
          <a:lstStyle/>
          <a:p>
            <a:r>
              <a:rPr lang="en-US" sz="1400" dirty="0"/>
              <a:t>Data distribution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5338D-AE69-554B-8CE4-E5E15132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95835"/>
            <a:ext cx="7800881" cy="45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E3E5-9825-E748-84C6-8BD9757A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69B0-0EB1-C54A-896C-3E1B8F170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Criteria:</a:t>
            </a:r>
          </a:p>
          <a:p>
            <a:pPr lvl="1"/>
            <a:r>
              <a:rPr lang="en-US" dirty="0"/>
              <a:t>Remove high percentage of missing values.</a:t>
            </a:r>
            <a:endParaRPr lang="en-IN" dirty="0"/>
          </a:p>
          <a:p>
            <a:pPr lvl="1"/>
            <a:r>
              <a:rPr lang="en-US" dirty="0"/>
              <a:t>Removing columns with very low variance. </a:t>
            </a:r>
            <a:endParaRPr lang="en-IN" dirty="0"/>
          </a:p>
          <a:p>
            <a:pPr lvl="1"/>
            <a:r>
              <a:rPr lang="en-US" dirty="0"/>
              <a:t>Examining Pairwise Correlation. </a:t>
            </a:r>
          </a:p>
          <a:p>
            <a:pPr lvl="1"/>
            <a:r>
              <a:rPr lang="en-US" dirty="0"/>
              <a:t>Manual Examination</a:t>
            </a:r>
          </a:p>
          <a:p>
            <a:pPr lvl="2"/>
            <a:r>
              <a:rPr lang="en-US" dirty="0"/>
              <a:t>Unwanted columns, example: columns with </a:t>
            </a:r>
            <a:r>
              <a:rPr lang="en-US" i="1" dirty="0"/>
              <a:t>date, description </a:t>
            </a:r>
            <a:r>
              <a:rPr lang="en-US" dirty="0"/>
              <a:t>etc.</a:t>
            </a:r>
            <a:endParaRPr lang="en-IN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47794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681</Words>
  <Application>Microsoft Macintosh PowerPoint</Application>
  <PresentationFormat>On-screen Show (16:9)</PresentationFormat>
  <Paragraphs>274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Playfair Display</vt:lpstr>
      <vt:lpstr>Source Code Pro</vt:lpstr>
      <vt:lpstr>Lato</vt:lpstr>
      <vt:lpstr>Arial</vt:lpstr>
      <vt:lpstr>Wingdings</vt:lpstr>
      <vt:lpstr>Courier New</vt:lpstr>
      <vt:lpstr>Verdana</vt:lpstr>
      <vt:lpstr>Coral</vt:lpstr>
      <vt:lpstr>Loan Repayment Prediction</vt:lpstr>
      <vt:lpstr>Outline</vt:lpstr>
      <vt:lpstr>Goal </vt:lpstr>
      <vt:lpstr>Introduction</vt:lpstr>
      <vt:lpstr>Dataset Description</vt:lpstr>
      <vt:lpstr>Class Attribute</vt:lpstr>
      <vt:lpstr>Data Analysis </vt:lpstr>
      <vt:lpstr>PowerPoint Presentation</vt:lpstr>
      <vt:lpstr>Data Cleaning</vt:lpstr>
      <vt:lpstr>Data Cleaning contd.</vt:lpstr>
      <vt:lpstr>Feature Transformation </vt:lpstr>
      <vt:lpstr>Data sampling</vt:lpstr>
      <vt:lpstr>Handling Class Imbalance</vt:lpstr>
      <vt:lpstr>Handling Missing Data</vt:lpstr>
      <vt:lpstr>Attribute Selection</vt:lpstr>
      <vt:lpstr>Classification Algorithms</vt:lpstr>
      <vt:lpstr>Performance - 1</vt:lpstr>
      <vt:lpstr>Performance - 2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Bad Loans</dc:title>
  <cp:lastModifiedBy>Karigowdara, Vijay Nagaraj</cp:lastModifiedBy>
  <cp:revision>96</cp:revision>
  <dcterms:modified xsi:type="dcterms:W3CDTF">2019-04-08T07:56:55Z</dcterms:modified>
</cp:coreProperties>
</file>